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6" r:id="rId2"/>
    <p:sldId id="291" r:id="rId3"/>
    <p:sldId id="288" r:id="rId4"/>
    <p:sldId id="269" r:id="rId5"/>
    <p:sldId id="267" r:id="rId6"/>
    <p:sldId id="272" r:id="rId7"/>
    <p:sldId id="262" r:id="rId8"/>
    <p:sldId id="274" r:id="rId9"/>
    <p:sldId id="275" r:id="rId10"/>
    <p:sldId id="278" r:id="rId11"/>
    <p:sldId id="286" r:id="rId12"/>
    <p:sldId id="266" r:id="rId13"/>
    <p:sldId id="284" r:id="rId14"/>
    <p:sldId id="285" r:id="rId15"/>
    <p:sldId id="289" r:id="rId16"/>
    <p:sldId id="290" r:id="rId17"/>
    <p:sldId id="292" r:id="rId18"/>
    <p:sldId id="293" r:id="rId19"/>
    <p:sldId id="29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2A74F-BE96-4664-BC08-7FDF3CBF4834}" type="datetimeFigureOut">
              <a:rPr lang="en-IN" smtClean="0"/>
              <a:t>06-04-2022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9E99E-3365-49D3-8818-9306C3F7FF5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236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D3C476C-A20F-4CFA-B57D-B15D443E1CD1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524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DE9E-38EE-4A90-B46B-94418D615E71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317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2167-4C8E-46DB-955D-2466C78130FF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359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580A-54B8-4A88-85A0-7E5D68A02023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3594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2BC-18DE-4ED4-BD5E-3E7965717A95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7923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D5AE-FFB6-4397-A8EC-27DA4B2924E2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97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81FC-A9D2-4073-9687-E00F6227BB42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108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9BF-54F9-4EE5-ACCA-4F86161CD54D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5792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6993-0665-4719-BF11-8FF0B60B3A16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004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C9198-1998-4097-8A57-416064B180A5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942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99B3-02E6-4864-BA0C-8FFD0DE79069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651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1C0-A2DD-4636-8B4F-3EB9B7B9EA0C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865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6165B-06E4-4542-AE84-7AC4C44412FA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322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8BC34-C59C-4E40-8CD4-CFE3438859D5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23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8FC5-9B80-432D-9584-0E0CD0D5D440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512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8211-C992-4F45-A11C-319511E8CAE6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937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B6294-1A9A-44C9-8F70-307AA92377A7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010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51FB70-03E2-4092-9EAC-3A5DBCD359F4}" type="datetime1">
              <a:rPr lang="en-IN" smtClean="0"/>
              <a:t>06-04-2022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1219B7E-0CEC-4DCA-9376-C5552FA107B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3133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48C6-771C-420B-8370-DAE019DD9E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6A43F-9133-49FC-AB9D-BF5BCDACA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11BEA-7293-4E4B-A944-0194E1A97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83029" y="2467386"/>
            <a:ext cx="7363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Gold prices prediction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995854" cy="718484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1</a:t>
            </a:fld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7662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9E64BC-81ED-4E7B-86D3-71EB89D5CFD4}"/>
              </a:ext>
            </a:extLst>
          </p:cNvPr>
          <p:cNvSpPr txBox="1"/>
          <p:nvPr/>
        </p:nvSpPr>
        <p:spPr>
          <a:xfrm>
            <a:off x="527768" y="89981"/>
            <a:ext cx="11037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and Partial-Autocorrelation</a:t>
            </a:r>
            <a:endParaRPr lang="en-IN" sz="4400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9BD8B-93C5-4DCA-985B-8102D0C4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5" r="13032"/>
          <a:stretch/>
        </p:blipFill>
        <p:spPr>
          <a:xfrm>
            <a:off x="655983" y="1163025"/>
            <a:ext cx="9563782" cy="4847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748813" y="6005179"/>
            <a:ext cx="681649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8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is non-stationary.</a:t>
            </a:r>
            <a:endParaRPr lang="en-US" sz="48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1096" y="6170508"/>
            <a:ext cx="838341" cy="500338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10</a:t>
            </a:fld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153712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607" y="369128"/>
            <a:ext cx="63982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 AND TEST</a:t>
            </a:r>
            <a:endParaRPr lang="en-US" sz="6000" b="1" i="1" u="sng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809943"/>
            <a:ext cx="839096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Ø"/>
            </a:pPr>
            <a:r>
              <a:rPr lang="en-US" sz="4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</a:t>
            </a:r>
            <a:r>
              <a:rPr lang="en-US" sz="4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US" sz="4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sed to </a:t>
            </a:r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estimate</a:t>
            </a:r>
          </a:p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 Parameters 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forecasting methods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4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5216" y="4606400"/>
            <a:ext cx="104414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DATA: 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Used to evaluate its accuracy. 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89735" y="3748936"/>
            <a:ext cx="862037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have selected First 210 observations for train data set.</a:t>
            </a:r>
          </a:p>
          <a:p>
            <a:r>
              <a:rPr lang="en-US" sz="280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(i.e. 80%)</a:t>
            </a:r>
            <a:endParaRPr lang="en-US" sz="2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9735" y="5492720"/>
            <a:ext cx="553715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53 observations left for test data set.</a:t>
            </a:r>
          </a:p>
          <a:p>
            <a:r>
              <a:rPr lang="en-US" sz="280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(i.e. 20%)</a:t>
            </a:r>
            <a:r>
              <a:rPr lang="en-US" sz="28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140704" y="6228384"/>
            <a:ext cx="799505" cy="377825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11</a:t>
            </a:fld>
            <a:endParaRPr lang="en-IN" sz="4400" dirty="0"/>
          </a:p>
        </p:txBody>
      </p:sp>
      <p:pic>
        <p:nvPicPr>
          <p:cNvPr id="6" name="WhatsApp Video 2022-04-06 at 5.17.45 AM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759" b="27343"/>
          <a:stretch/>
        </p:blipFill>
        <p:spPr>
          <a:xfrm>
            <a:off x="8082584" y="11690"/>
            <a:ext cx="3857625" cy="2941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75151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AA6FC-C441-4839-8AAD-1C7F516D8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5" t="18040" r="2500" b="4118"/>
          <a:stretch/>
        </p:blipFill>
        <p:spPr>
          <a:xfrm>
            <a:off x="416859" y="1039888"/>
            <a:ext cx="10945906" cy="5495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0" y="116557"/>
            <a:ext cx="51090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ARIMA model</a:t>
            </a:r>
            <a:endParaRPr lang="en-US" sz="5400" b="1" i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46009" y="6232866"/>
            <a:ext cx="998288" cy="477216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12</a:t>
            </a:fld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305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2827" y="1276193"/>
            <a:ext cx="1011192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Performing stepwise search to minimize aic</a:t>
            </a:r>
          </a:p>
          <a:p>
            <a:r>
              <a:rPr lang="en-US" sz="2000" dirty="0"/>
              <a:t> ARIMA(2,1,2)(0,0,0)[0] intercept   : AIC=3075.195, Time=0.67 sec</a:t>
            </a:r>
          </a:p>
          <a:p>
            <a:r>
              <a:rPr lang="en-US" sz="2000" dirty="0"/>
              <a:t> ARIMA(0,1,0)(0,0,0)[0] intercept   : AIC=3079.106, Time=0.03 sec</a:t>
            </a:r>
          </a:p>
          <a:p>
            <a:r>
              <a:rPr lang="en-US" sz="2000" dirty="0"/>
              <a:t> ARIMA(1,1,0)(0,0,0)[0] intercept   : AIC=3073.405, Time=18.65 sec</a:t>
            </a:r>
          </a:p>
          <a:p>
            <a:r>
              <a:rPr lang="en-US" sz="2000" dirty="0"/>
              <a:t> ARIMA(0,1,1)(0,0,0)[0] intercept   : AIC=3071.565, Time=0.16 sec</a:t>
            </a:r>
          </a:p>
          <a:p>
            <a:r>
              <a:rPr lang="en-US" sz="2000" dirty="0"/>
              <a:t> ARIMA(0,1,0)(0,0,0)[0]             : AIC=3086.765, Time=0.02 sec</a:t>
            </a:r>
          </a:p>
          <a:p>
            <a:r>
              <a:rPr lang="en-US" sz="2000" dirty="0"/>
              <a:t> </a:t>
            </a:r>
            <a:r>
              <a:rPr lang="en-US" sz="2400" b="1" dirty="0">
                <a:solidFill>
                  <a:schemeClr val="bg1"/>
                </a:solidFill>
              </a:rPr>
              <a:t>ARIMA(1,1,1)(0,0,0)[0] intercept   : AIC=3071.200, Time=0.22 sec</a:t>
            </a:r>
          </a:p>
          <a:p>
            <a:r>
              <a:rPr lang="en-US" sz="2000" dirty="0"/>
              <a:t> ARIMA(2,1,1)(0,0,0)[0] intercept   : AIC=3073.192, Time=0.53 sec</a:t>
            </a:r>
          </a:p>
          <a:p>
            <a:r>
              <a:rPr lang="en-US" sz="2000" dirty="0"/>
              <a:t> ARIMA(1,1,2)(0,0,0)[0] intercept   : AIC=3073.190, Time=0.47 sec</a:t>
            </a:r>
          </a:p>
          <a:p>
            <a:r>
              <a:rPr lang="en-US" sz="2000" dirty="0"/>
              <a:t> ARIMA(0,1,2)(0,0,0)[0] intercept   : AIC=3071.571, Time=0.21 sec</a:t>
            </a:r>
          </a:p>
          <a:p>
            <a:r>
              <a:rPr lang="en-US" sz="2000" dirty="0"/>
              <a:t> ARIMA(2,1,0)(0,0,0)[0] intercept   : AIC=3072.522, Time=0.05 sec</a:t>
            </a:r>
          </a:p>
          <a:p>
            <a:r>
              <a:rPr lang="en-US" sz="2000" dirty="0"/>
              <a:t> ARIMA(1,1,1)(0,0,0)[0]             : AIC=3076.900, Time=0.28 sec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3050319" y="213625"/>
            <a:ext cx="44937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ARIMA best fit</a:t>
            </a:r>
            <a:endParaRPr lang="en-US" sz="5400" b="1" i="1" u="sng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2469" y="5176745"/>
            <a:ext cx="7025706" cy="21544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</a:t>
            </a:r>
            <a:r>
              <a:rPr lang="en-US" sz="4000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model:</a:t>
            </a:r>
          </a:p>
          <a:p>
            <a:r>
              <a:rPr lang="en-US" sz="4000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ARIMA(1,1,1</a:t>
            </a:r>
            <a:r>
              <a:rPr lang="en-US" sz="4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)(0,0,0)[0] intercept</a:t>
            </a:r>
          </a:p>
          <a:p>
            <a:pPr algn="ctr"/>
            <a:endParaRPr lang="en-US" sz="5400" b="1" i="1" cap="none" spc="0" dirty="0">
              <a:ln w="0"/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76" y="2494221"/>
            <a:ext cx="9591046" cy="4237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98087" y="6252900"/>
            <a:ext cx="772079" cy="377825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13</a:t>
            </a:fld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33112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7565 -0.60463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6" y="-3023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0.17565 -0.6046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6" y="-3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39" y="2188292"/>
            <a:ext cx="8529374" cy="4345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740" y="2188291"/>
            <a:ext cx="8529374" cy="4345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873458" y="1357295"/>
            <a:ext cx="286091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4800" b="1" i="1" baseline="30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</a:t>
            </a:r>
            <a:r>
              <a:rPr lang="en-US" sz="48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800" b="1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1878" y="1357294"/>
            <a:ext cx="24640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4800" b="1" i="1" baseline="30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nd</a:t>
            </a:r>
            <a:r>
              <a:rPr lang="en-US" sz="48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stage</a:t>
            </a:r>
            <a:endParaRPr lang="en-US" sz="48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9503" y="173003"/>
            <a:ext cx="818755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Exponential </a:t>
            </a:r>
            <a:r>
              <a:rPr lang="en-US" sz="5400" b="1" i="1" u="sng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smoothing</a:t>
            </a:r>
            <a:endParaRPr lang="en-US" sz="5400" b="1" i="1" u="sng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47938" y="6155497"/>
            <a:ext cx="905523" cy="377825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14</a:t>
            </a:fld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95957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1396" y="0"/>
            <a:ext cx="93955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5400" b="1" i="1" u="sng" cap="none" spc="0" baseline="30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5400" b="1" i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stage exponential smoothing</a:t>
            </a:r>
            <a:endParaRPr lang="en-US" sz="5400" b="1" i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18611" r="39594" b="32808"/>
          <a:stretch/>
        </p:blipFill>
        <p:spPr>
          <a:xfrm>
            <a:off x="472704" y="1012783"/>
            <a:ext cx="10535477" cy="54642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08181" y="6248400"/>
            <a:ext cx="918775" cy="457200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15</a:t>
            </a:fld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0963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2828" y="237387"/>
            <a:ext cx="85523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</a:t>
            </a:r>
            <a:r>
              <a:rPr lang="en-US" sz="5400" b="1" i="1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en-US" sz="5400" b="1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US" sz="54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5" t="28685" r="18694" b="41178"/>
          <a:stretch/>
        </p:blipFill>
        <p:spPr>
          <a:xfrm>
            <a:off x="689892" y="1481571"/>
            <a:ext cx="9952382" cy="4667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7451" y="6148871"/>
            <a:ext cx="905523" cy="556729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16</a:t>
            </a:fld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3558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19B7E-0CEC-4DCA-9376-C5552FA107B8}" type="slidenum">
              <a:rPr lang="en-IN" smtClean="0"/>
              <a:t>17</a:t>
            </a:fld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18042" r="65267" b="50219"/>
          <a:stretch/>
        </p:blipFill>
        <p:spPr>
          <a:xfrm>
            <a:off x="927847" y="1021975"/>
            <a:ext cx="5168154" cy="2675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4" t="18483" r="37945" b="49881"/>
          <a:stretch/>
        </p:blipFill>
        <p:spPr>
          <a:xfrm>
            <a:off x="7089914" y="1021975"/>
            <a:ext cx="4691269" cy="2675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t="49651" r="66271" b="16838"/>
          <a:stretch/>
        </p:blipFill>
        <p:spPr>
          <a:xfrm>
            <a:off x="940906" y="4111418"/>
            <a:ext cx="5155095" cy="2580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6" t="49651" r="39262" b="17776"/>
          <a:stretch/>
        </p:blipFill>
        <p:spPr>
          <a:xfrm>
            <a:off x="7089914" y="4111418"/>
            <a:ext cx="4784036" cy="2580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957075" y="0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u="sng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adequacy </a:t>
            </a:r>
            <a:endParaRPr lang="en-US" sz="5400" b="1" i="1" u="sng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39486" y="6235010"/>
            <a:ext cx="852514" cy="515414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18</a:t>
            </a:fld>
            <a:endParaRPr lang="en-IN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" y="1239078"/>
            <a:ext cx="8494643" cy="5009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48" y="1425388"/>
            <a:ext cx="3127513" cy="45585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74643" y="184379"/>
            <a:ext cx="49286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Prediction plot</a:t>
            </a:r>
            <a:endParaRPr lang="en-US" sz="5400" b="1" i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193712" y="6122366"/>
            <a:ext cx="812757" cy="530225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19</a:t>
            </a:fld>
            <a:endParaRPr lang="en-IN" sz="4400" dirty="0"/>
          </a:p>
        </p:txBody>
      </p:sp>
      <p:sp>
        <p:nvSpPr>
          <p:cNvPr id="3" name="Rectangle 2"/>
          <p:cNvSpPr/>
          <p:nvPr/>
        </p:nvSpPr>
        <p:spPr>
          <a:xfrm>
            <a:off x="1185610" y="1893909"/>
            <a:ext cx="935603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i="1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96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404" y="934291"/>
            <a:ext cx="65033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b="1" i="1" dirty="0">
                <a:ln w="6600">
                  <a:solidFill>
                    <a:srgbClr val="F77754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SYSTEMATIC</a:t>
            </a:r>
            <a:r>
              <a:rPr lang="en-US" sz="5400" b="1" i="1" dirty="0">
                <a:ln w="6600">
                  <a:solidFill>
                    <a:srgbClr val="F77754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SQUAD</a:t>
            </a:r>
          </a:p>
        </p:txBody>
      </p:sp>
      <p:sp>
        <p:nvSpPr>
          <p:cNvPr id="3" name="Rectangle 2"/>
          <p:cNvSpPr/>
          <p:nvPr/>
        </p:nvSpPr>
        <p:spPr>
          <a:xfrm>
            <a:off x="551626" y="2257145"/>
            <a:ext cx="55669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Nikita Rahi  - </a:t>
            </a:r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28                   </a:t>
            </a:r>
            <a:endParaRPr lang="en-US" sz="3600" b="1" i="1" dirty="0" smtClean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Asma</a:t>
            </a:r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Shaikh – </a:t>
            </a:r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US" sz="36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6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Pallavi Sawant – </a:t>
            </a:r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32 </a:t>
            </a:r>
            <a:endParaRPr lang="en-US" sz="3600" b="1" i="1" dirty="0" smtClean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Vedant</a:t>
            </a:r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Bhalekar – </a:t>
            </a:r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lang="en-US" sz="36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6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Pradnya More – </a:t>
            </a:r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</a:p>
          <a:p>
            <a:pPr lvl="0"/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Shubham</a:t>
            </a:r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Upadhyay – </a:t>
            </a:r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sz="36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600" b="1" i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Amruta </a:t>
            </a:r>
            <a:r>
              <a:rPr lang="en-US" sz="36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Bandopadhyay - 22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76750" y="6227463"/>
            <a:ext cx="551167" cy="377825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2</a:t>
            </a:fld>
            <a:endParaRPr lang="en-IN" sz="4400" dirty="0"/>
          </a:p>
        </p:txBody>
      </p:sp>
      <p:pic>
        <p:nvPicPr>
          <p:cNvPr id="7" name="WhatsApp Video 2022-04-06 at 5.17.46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4185"/>
          <a:stretch/>
        </p:blipFill>
        <p:spPr>
          <a:xfrm>
            <a:off x="6255026" y="2080591"/>
            <a:ext cx="4704522" cy="3750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29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5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08950" y="841965"/>
            <a:ext cx="42033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6000" b="1" i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055" y="2233573"/>
            <a:ext cx="89480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Time series arise as recordings of processes which vary over time</a:t>
            </a:r>
            <a:r>
              <a:rPr lang="en-US" sz="2800" dirty="0" smtClean="0"/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 </a:t>
            </a:r>
            <a:r>
              <a:rPr lang="en-US" sz="2800" dirty="0"/>
              <a:t>A </a:t>
            </a:r>
            <a:r>
              <a:rPr lang="en-US" sz="2800" dirty="0" smtClean="0"/>
              <a:t>recording can </a:t>
            </a:r>
            <a:r>
              <a:rPr lang="en-US" sz="2800" dirty="0"/>
              <a:t>either be a continuous trace or a set of discrete observations. 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We will concentrate </a:t>
            </a:r>
            <a:r>
              <a:rPr lang="en-US" sz="2800" dirty="0"/>
              <a:t>on the case where observations are made at discrete equally </a:t>
            </a:r>
            <a:r>
              <a:rPr lang="en-US" sz="2800" dirty="0" smtClean="0"/>
              <a:t>spaced times</a:t>
            </a:r>
            <a:r>
              <a:rPr lang="en-US" sz="2800" dirty="0"/>
              <a:t>. 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By </a:t>
            </a:r>
            <a:r>
              <a:rPr lang="en-US" sz="2800" dirty="0"/>
              <a:t>appropriate choice of origin and scale we can take the </a:t>
            </a:r>
            <a:r>
              <a:rPr lang="en-US" sz="2800" dirty="0" smtClean="0"/>
              <a:t>observation times </a:t>
            </a:r>
            <a:r>
              <a:rPr lang="en-US" sz="2800" dirty="0"/>
              <a:t>to be 1, 2, . . . T and we can denote the observations by Y1, Y2, . . . , YT 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223910" y="6203891"/>
            <a:ext cx="551167" cy="377825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3</a:t>
            </a:fld>
            <a:endParaRPr lang="en-IN" sz="4400" dirty="0"/>
          </a:p>
        </p:txBody>
      </p:sp>
      <p:pic>
        <p:nvPicPr>
          <p:cNvPr id="5" name="WhatsApp Video 2022-04-06 at 5.17.44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124" t="26666" r="8236" b="27048"/>
          <a:stretch/>
        </p:blipFill>
        <p:spPr>
          <a:xfrm>
            <a:off x="8425542" y="39916"/>
            <a:ext cx="3226527" cy="31742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7253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7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9185C-8BDB-474B-9A91-6772C489116D}"/>
              </a:ext>
            </a:extLst>
          </p:cNvPr>
          <p:cNvSpPr txBox="1"/>
          <p:nvPr/>
        </p:nvSpPr>
        <p:spPr>
          <a:xfrm>
            <a:off x="452442" y="2520543"/>
            <a:ext cx="7785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packages for </a:t>
            </a:r>
            <a:endParaRPr lang="en-IN" sz="4400" b="1" i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Analysis”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4DFAE-7932-48A3-A10A-5754981C5A77}"/>
              </a:ext>
            </a:extLst>
          </p:cNvPr>
          <p:cNvSpPr txBox="1"/>
          <p:nvPr/>
        </p:nvSpPr>
        <p:spPr>
          <a:xfrm>
            <a:off x="698731" y="4151416"/>
            <a:ext cx="457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IN" sz="3200" dirty="0" smtClean="0">
                <a:solidFill>
                  <a:schemeClr val="accent1">
                    <a:lumMod val="75000"/>
                  </a:schemeClr>
                </a:solidFill>
              </a:rPr>
              <a:t>umpy </a:t>
            </a:r>
          </a:p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IN" sz="3200" dirty="0" smtClean="0">
                <a:solidFill>
                  <a:schemeClr val="accent1">
                    <a:lumMod val="75000"/>
                  </a:schemeClr>
                </a:solidFill>
              </a:rPr>
              <a:t>andas</a:t>
            </a:r>
          </a:p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IN" sz="3200" dirty="0" smtClean="0">
                <a:solidFill>
                  <a:schemeClr val="accent1">
                    <a:lumMod val="75000"/>
                  </a:schemeClr>
                </a:solidFill>
              </a:rPr>
              <a:t>atplotlib</a:t>
            </a:r>
          </a:p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IN" sz="3200" dirty="0" smtClean="0">
                <a:solidFill>
                  <a:schemeClr val="accent1">
                    <a:lumMod val="75000"/>
                  </a:schemeClr>
                </a:solidFill>
              </a:rPr>
              <a:t>tatsmodel.tsa.seasonal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6572" y="89535"/>
            <a:ext cx="4204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</a:t>
            </a:r>
            <a:endParaRPr lang="en-US" sz="5400" b="1" i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31" y="1243784"/>
            <a:ext cx="4169104" cy="123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89" y="89535"/>
            <a:ext cx="5916706" cy="6566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88036" y="6058834"/>
            <a:ext cx="800869" cy="637801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4</a:t>
            </a:fld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9262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333" y="825448"/>
            <a:ext cx="7398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5400" b="1" i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5400" b="1" i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165" y="1817383"/>
            <a:ext cx="9078686" cy="48793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5874" y="2860856"/>
            <a:ext cx="936606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dirty="0">
                <a:latin typeface="Inter"/>
              </a:rPr>
              <a:t>Monthly </a:t>
            </a:r>
            <a:r>
              <a:rPr lang="en-US" sz="4000" dirty="0" smtClean="0">
                <a:latin typeface="Inter"/>
              </a:rPr>
              <a:t>gold data </a:t>
            </a:r>
            <a:r>
              <a:rPr lang="en-US" sz="4000" dirty="0" smtClean="0">
                <a:latin typeface="Inter"/>
              </a:rPr>
              <a:t>mentioned</a:t>
            </a:r>
          </a:p>
          <a:p>
            <a:r>
              <a:rPr lang="en-US" sz="4000" dirty="0" smtClean="0">
                <a:latin typeface="Inter"/>
              </a:rPr>
              <a:t> </a:t>
            </a:r>
            <a:r>
              <a:rPr lang="en-US" sz="4000" dirty="0">
                <a:latin typeface="Inter"/>
              </a:rPr>
              <a:t>as the </a:t>
            </a:r>
            <a:r>
              <a:rPr lang="en-US" sz="4000" dirty="0" smtClean="0">
                <a:latin typeface="Inter"/>
              </a:rPr>
              <a:t>last </a:t>
            </a:r>
            <a:r>
              <a:rPr lang="en-US" sz="4000" dirty="0">
                <a:latin typeface="Inter"/>
              </a:rPr>
              <a:t>date </a:t>
            </a:r>
            <a:r>
              <a:rPr lang="en-US" sz="4000" dirty="0" smtClean="0">
                <a:latin typeface="Inter"/>
              </a:rPr>
              <a:t>of the month.</a:t>
            </a:r>
            <a:endParaRPr lang="en-US" sz="4000" dirty="0" smtClean="0"/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dirty="0" smtClean="0">
                <a:latin typeface="Inter"/>
              </a:rPr>
              <a:t>Price </a:t>
            </a:r>
            <a:r>
              <a:rPr lang="en-US" sz="4000" dirty="0">
                <a:latin typeface="Inter"/>
              </a:rPr>
              <a:t>data Rupees per gram</a:t>
            </a:r>
            <a:r>
              <a:rPr lang="en-US" sz="4000" dirty="0" smtClean="0">
                <a:latin typeface="Inter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dirty="0" smtClean="0">
                <a:latin typeface="Inter"/>
              </a:rPr>
              <a:t>There are total 263 observations.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dirty="0" smtClean="0">
                <a:latin typeface="Inter"/>
              </a:rPr>
              <a:t>From year 2000 to 2021.</a:t>
            </a:r>
            <a:endParaRPr lang="en-IN" sz="4000" dirty="0"/>
          </a:p>
        </p:txBody>
      </p:sp>
      <p:sp>
        <p:nvSpPr>
          <p:cNvPr id="5" name="Rectangle 4"/>
          <p:cNvSpPr/>
          <p:nvPr/>
        </p:nvSpPr>
        <p:spPr>
          <a:xfrm>
            <a:off x="3220237" y="492558"/>
            <a:ext cx="5542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visualization:</a:t>
            </a:r>
            <a:endParaRPr lang="en-US" sz="5400" b="1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5504" y="6201879"/>
            <a:ext cx="551167" cy="377825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5</a:t>
            </a:fld>
            <a:endParaRPr lang="en-IN" sz="4400" dirty="0"/>
          </a:p>
        </p:txBody>
      </p:sp>
      <p:pic>
        <p:nvPicPr>
          <p:cNvPr id="9" name="WhatsApp Video 2022-04-06 at 5.17.42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232" b="13816"/>
          <a:stretch/>
        </p:blipFill>
        <p:spPr>
          <a:xfrm>
            <a:off x="7789200" y="243536"/>
            <a:ext cx="4147423" cy="316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3391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5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74240-014B-46B3-A60A-6A42B8CE66B0}"/>
              </a:ext>
            </a:extLst>
          </p:cNvPr>
          <p:cNvSpPr txBox="1"/>
          <p:nvPr/>
        </p:nvSpPr>
        <p:spPr>
          <a:xfrm>
            <a:off x="0" y="124356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Yearly “Box-Plot” for Gold Price dataset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E424C-8093-4A45-8AC6-5C2E3AD7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22" y="1029156"/>
            <a:ext cx="11207354" cy="56361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449401" y="6287434"/>
            <a:ext cx="551167" cy="377825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6</a:t>
            </a:fld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3586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A3C50-0687-43A6-BCCA-EA54CD6A4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45" t="21923" r="13362" b="3880"/>
          <a:stretch/>
        </p:blipFill>
        <p:spPr>
          <a:xfrm>
            <a:off x="133597" y="1497729"/>
            <a:ext cx="9301951" cy="50883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8153" y="54049"/>
            <a:ext cx="80264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Time Series</a:t>
            </a:r>
            <a:endParaRPr lang="en-US" sz="5400" b="1" i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1142" y="6113030"/>
            <a:ext cx="551167" cy="377825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7</a:t>
            </a:fld>
            <a:endParaRPr lang="en-IN" sz="4400" dirty="0"/>
          </a:p>
        </p:txBody>
      </p:sp>
      <p:pic>
        <p:nvPicPr>
          <p:cNvPr id="5" name="WhatsApp Video 2022-04-06 at 5.17.43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206" t="17823" r="-882" b="6174"/>
          <a:stretch/>
        </p:blipFill>
        <p:spPr>
          <a:xfrm>
            <a:off x="9318812" y="161365"/>
            <a:ext cx="2873188" cy="38805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92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BD52BA-3206-46B2-AF95-96BCCB8658D0}"/>
              </a:ext>
            </a:extLst>
          </p:cNvPr>
          <p:cNvSpPr txBox="1"/>
          <p:nvPr/>
        </p:nvSpPr>
        <p:spPr>
          <a:xfrm>
            <a:off x="-2272553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Multiplicative  decomposition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20" y="1068155"/>
            <a:ext cx="10678511" cy="5381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4931" y="6260539"/>
            <a:ext cx="551167" cy="377825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8</a:t>
            </a:fld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24677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64FFF1-09FB-41C8-8D05-C45640ED4C16}"/>
              </a:ext>
            </a:extLst>
          </p:cNvPr>
          <p:cNvSpPr txBox="1"/>
          <p:nvPr/>
        </p:nvSpPr>
        <p:spPr>
          <a:xfrm>
            <a:off x="1" y="89012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for stationarity and trend stationarity</a:t>
            </a:r>
            <a:endParaRPr lang="en-IN" sz="4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47274-B9B6-41C6-959A-ED0832825773}"/>
              </a:ext>
            </a:extLst>
          </p:cNvPr>
          <p:cNvSpPr txBox="1"/>
          <p:nvPr/>
        </p:nvSpPr>
        <p:spPr>
          <a:xfrm>
            <a:off x="275129" y="824968"/>
            <a:ext cx="11757728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u="sng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2400" b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Augmented Dickey-Fuller test:</a:t>
            </a:r>
          </a:p>
          <a:p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_______The null hypothesis for the test is that the data is not stationary. </a:t>
            </a:r>
          </a:p>
          <a:p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_______The alternate hypothesis for the test is that the data is stationary.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ADF Statistic: 0.6057144242539166     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          p-value: 0.9877556362370769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r>
              <a:rPr lang="en-US" sz="2400" b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Kwiatkowski-Phillips-Schmidt-Shin:</a:t>
            </a:r>
          </a:p>
          <a:p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_______The null hypothesis for the test is that the data is stationary. </a:t>
            </a:r>
          </a:p>
          <a:p>
            <a:r>
              <a:rPr lang="en-US" sz="24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_______The alternate hypothesis for the test is that the data is not stationary.</a:t>
            </a:r>
          </a:p>
          <a:p>
            <a:endParaRPr lang="en-US" sz="2800" b="1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2400" b="1" dirty="0">
                <a:solidFill>
                  <a:srgbClr val="FFFF00"/>
                </a:solidFill>
              </a:rPr>
              <a:t>                                                           KPSS Statistic:  2.3045598973941983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                                                                      p-value:  0.01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9242" y="6241636"/>
            <a:ext cx="551167" cy="377825"/>
          </a:xfrm>
        </p:spPr>
        <p:txBody>
          <a:bodyPr/>
          <a:lstStyle/>
          <a:p>
            <a:fld id="{21219B7E-0CEC-4DCA-9376-C5552FA107B8}" type="slidenum">
              <a:rPr lang="en-IN" sz="4400" smtClean="0"/>
              <a:t>9</a:t>
            </a:fld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98131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0"/>
                            </p:stCondLst>
                            <p:childTnLst>
                              <p:par>
                                <p:cTn id="4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9000"/>
                            </p:stCondLst>
                            <p:childTnLst>
                              <p:par>
                                <p:cTn id="4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593</TotalTime>
  <Words>532</Words>
  <Application>Microsoft Office PowerPoint</Application>
  <PresentationFormat>Widescreen</PresentationFormat>
  <Paragraphs>98</Paragraphs>
  <Slides>19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Inter</vt:lpstr>
      <vt:lpstr>Times New Roman</vt:lpstr>
      <vt:lpstr>Wingdings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Upadhyay</dc:creator>
  <cp:lastModifiedBy>ADMIN</cp:lastModifiedBy>
  <cp:revision>38</cp:revision>
  <dcterms:created xsi:type="dcterms:W3CDTF">2022-03-27T18:32:09Z</dcterms:created>
  <dcterms:modified xsi:type="dcterms:W3CDTF">2022-04-06T00:48:01Z</dcterms:modified>
</cp:coreProperties>
</file>